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0" r:id="rId1"/>
    <p:sldMasterId id="2147483730" r:id="rId2"/>
  </p:sldMasterIdLst>
  <p:notesMasterIdLst>
    <p:notesMasterId r:id="rId4"/>
  </p:notesMasterIdLst>
  <p:handoutMasterIdLst>
    <p:handoutMasterId r:id="rId5"/>
  </p:handoutMasterIdLst>
  <p:sldIdLst>
    <p:sldId id="257" r:id="rId3"/>
  </p:sldIdLst>
  <p:sldSz cx="12192000" cy="6858000"/>
  <p:notesSz cx="679767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82" userDrawn="1">
          <p15:clr>
            <a:srgbClr val="A4A3A4"/>
          </p15:clr>
        </p15:guide>
        <p15:guide id="3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hn, Janina" initials="BJ" lastIdx="4" clrIdx="0"/>
  <p:cmAuthor id="1" name="Rettig, Jessica" initials="RJ" lastIdx="25" clrIdx="1"/>
  <p:cmAuthor id="2" name="Bareiss, Felix" initials="BF" lastIdx="1" clrIdx="2">
    <p:extLst>
      <p:ext uri="{19B8F6BF-5375-455C-9EA6-DF929625EA0E}">
        <p15:presenceInfo xmlns:p15="http://schemas.microsoft.com/office/powerpoint/2012/main" userId="S-1-5-21-2201067483-1782428380-2782850629-11661" providerId="AD"/>
      </p:ext>
    </p:extLst>
  </p:cmAuthor>
  <p:cmAuthor id="3" name="Microsoft Office User" initials="MOU" lastIdx="1" clrIdx="3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E35"/>
    <a:srgbClr val="004F9F"/>
    <a:srgbClr val="626262"/>
    <a:srgbClr val="474747"/>
    <a:srgbClr val="7E7E7E"/>
    <a:srgbClr val="8F908F"/>
    <a:srgbClr val="878787"/>
    <a:srgbClr val="E46C0A"/>
    <a:srgbClr val="E9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63" autoAdjust="0"/>
    <p:restoredTop sz="96405" autoAdjust="0"/>
  </p:normalViewPr>
  <p:slideViewPr>
    <p:cSldViewPr>
      <p:cViewPr varScale="1">
        <p:scale>
          <a:sx n="109" d="100"/>
          <a:sy n="109" d="100"/>
        </p:scale>
        <p:origin x="10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90" d="100"/>
          <a:sy n="90" d="100"/>
        </p:scale>
        <p:origin x="4568" y="880"/>
      </p:cViewPr>
      <p:guideLst>
        <p:guide orient="horz" pos="3110"/>
        <p:guide pos="2182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363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363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DD56ED80-373B-46CC-B467-ED17C4820C98}" type="datetime1">
              <a:rPr lang="de-DE" smtClean="0"/>
              <a:t>17.01.2025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377318"/>
            <a:ext cx="2945659" cy="493633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377318"/>
            <a:ext cx="2945659" cy="493633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26193CFD-74EF-4504-94E4-738F72F14B1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25393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363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800">
                <a:latin typeface="Calibri Light" panose="020F0302020204030204" pitchFamily="34" charset="0"/>
              </a:defRPr>
            </a:lvl1pPr>
          </a:lstStyle>
          <a:p>
            <a:r>
              <a:rPr lang="de-DE" dirty="0"/>
              <a:t>Perspektive Hausarzt Baden-Württemberg stellt sich vor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363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800">
                <a:latin typeface="Calibri Light" panose="020F0302020204030204" pitchFamily="34" charset="0"/>
              </a:defRPr>
            </a:lvl1pPr>
          </a:lstStyle>
          <a:p>
            <a:fld id="{C9C11123-6E49-4E1B-8947-D9CBA4FC70E5}" type="datetime1">
              <a:rPr lang="de-DE" smtClean="0"/>
              <a:t>17.01.2025</a:t>
            </a:fld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806549" y="5007954"/>
            <a:ext cx="5438140" cy="4156232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7318"/>
            <a:ext cx="2945659" cy="493633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80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377318"/>
            <a:ext cx="2945659" cy="493633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800">
                <a:latin typeface="Calibri Light" panose="020F0302020204030204" pitchFamily="34" charset="0"/>
              </a:defRPr>
            </a:lvl1pPr>
          </a:lstStyle>
          <a:p>
            <a:fld id="{59B9841A-5E78-4F3A-9F10-FD0EECD1921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65051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lnSpc>
        <a:spcPct val="150000"/>
      </a:lnSpc>
      <a:defRPr sz="11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1pPr>
    <a:lvl2pPr marL="457200" algn="l" defTabSz="914400" rtl="0" eaLnBrk="1" latinLnBrk="0" hangingPunct="1">
      <a:lnSpc>
        <a:spcPct val="150000"/>
      </a:lnSpc>
      <a:defRPr sz="11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2pPr>
    <a:lvl3pPr marL="914400" algn="l" defTabSz="914400" rtl="0" eaLnBrk="1" latinLnBrk="0" hangingPunct="1">
      <a:lnSpc>
        <a:spcPct val="150000"/>
      </a:lnSpc>
      <a:defRPr sz="11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3pPr>
    <a:lvl4pPr marL="1371600" algn="l" defTabSz="914400" rtl="0" eaLnBrk="1" latinLnBrk="0" hangingPunct="1">
      <a:lnSpc>
        <a:spcPct val="150000"/>
      </a:lnSpc>
      <a:defRPr sz="11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4pPr>
    <a:lvl5pPr marL="1828800" algn="l" defTabSz="914400" rtl="0" eaLnBrk="1" latinLnBrk="0" hangingPunct="1">
      <a:lnSpc>
        <a:spcPct val="150000"/>
      </a:lnSpc>
      <a:defRPr sz="11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ÄVBW_Titel_wei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3275014" y="614363"/>
            <a:ext cx="2605087" cy="5842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de-DE" dirty="0"/>
              <a:t>Logo </a:t>
            </a:r>
            <a:r>
              <a:rPr lang="de-DE" dirty="0" err="1"/>
              <a:t>Submarke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18"/>
                    </a14:imgEffect>
                    <a14:imgEffect>
                      <a14:saturation sat="0"/>
                    </a14:imgEffect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80" r="27034" b="23350"/>
          <a:stretch/>
        </p:blipFill>
        <p:spPr>
          <a:xfrm>
            <a:off x="4614069" y="0"/>
            <a:ext cx="7572374" cy="6858000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ctrTitle" hasCustomPrompt="1"/>
          </p:nvPr>
        </p:nvSpPr>
        <p:spPr>
          <a:xfrm>
            <a:off x="1178457" y="2535039"/>
            <a:ext cx="10411151" cy="1470025"/>
          </a:xfrm>
        </p:spPr>
        <p:txBody>
          <a:bodyPr anchor="b">
            <a:noAutofit/>
          </a:bodyPr>
          <a:lstStyle>
            <a:lvl1pPr algn="l">
              <a:defRPr sz="3000" b="0" cap="all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DAS THEMA DER PRÄSENTATION </a:t>
            </a:r>
            <a:br>
              <a:rPr lang="de-DE" dirty="0"/>
            </a:br>
            <a:r>
              <a:rPr lang="de-DE" dirty="0"/>
              <a:t>MAXIMAL ZWEIZEILIG</a:t>
            </a:r>
          </a:p>
        </p:txBody>
      </p:sp>
      <p:sp>
        <p:nvSpPr>
          <p:cNvPr id="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78457" y="4268688"/>
            <a:ext cx="10411151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 b="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Vortragende Person, Titel oder Position</a:t>
            </a:r>
            <a:br>
              <a:rPr lang="de-DE" dirty="0"/>
            </a:br>
            <a:r>
              <a:rPr lang="de-DE" dirty="0"/>
              <a:t>Ort, Datum</a:t>
            </a:r>
          </a:p>
        </p:txBody>
      </p:sp>
      <p:sp>
        <p:nvSpPr>
          <p:cNvPr id="8" name="Textfeld 7"/>
          <p:cNvSpPr txBox="1"/>
          <p:nvPr userDrawn="1"/>
        </p:nvSpPr>
        <p:spPr>
          <a:xfrm>
            <a:off x="4727848" y="-281300"/>
            <a:ext cx="9433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Diese</a:t>
            </a:r>
            <a:r>
              <a:rPr lang="de-DE" sz="1050" baseline="0" dirty="0"/>
              <a:t>s Layout ist nur für Titelfolien geeignet.</a:t>
            </a:r>
            <a:endParaRPr lang="de-DE" sz="105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9A2EECE-57D9-8CA0-903E-0E7E7C4012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12000" y="540000"/>
            <a:ext cx="2561808" cy="707546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14A80A-7E6E-DD2A-D65F-8F26ABBDE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4471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6" pos="801">
          <p15:clr>
            <a:srgbClr val="FBAE40"/>
          </p15:clr>
        </p15:guide>
        <p15:guide id="7" orient="horz" pos="42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ÄVBW_Quel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749424"/>
            <a:ext cx="10972800" cy="4376740"/>
          </a:xfrm>
        </p:spPr>
        <p:txBody>
          <a:bodyPr>
            <a:normAutofit/>
          </a:bodyPr>
          <a:lstStyle>
            <a:lvl1pPr marL="0" indent="0">
              <a:buClr>
                <a:srgbClr val="004F9F"/>
              </a:buClr>
              <a:buSzPct val="120000"/>
              <a:buFont typeface="Wingdings" panose="05000000000000000000" pitchFamily="2" charset="2"/>
              <a:buNone/>
              <a:defRPr sz="14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742950" indent="-285750">
              <a:buClr>
                <a:srgbClr val="004F9F"/>
              </a:buClr>
              <a:buSzPct val="120000"/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2pPr>
            <a:lvl3pPr marL="1257300" indent="-342900">
              <a:buClr>
                <a:srgbClr val="004F9F"/>
              </a:buClr>
              <a:buSzPct val="120000"/>
              <a:buFont typeface="Wingdings" panose="05000000000000000000" pitchFamily="2" charset="2"/>
              <a:buChar char="ü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4pPr>
            <a:lvl5pPr marL="21717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de-DE" dirty="0"/>
              <a:t>Quelle 1</a:t>
            </a:r>
          </a:p>
          <a:p>
            <a:pPr lvl="0"/>
            <a:r>
              <a:rPr lang="de-DE" dirty="0"/>
              <a:t>Quelle 2</a:t>
            </a:r>
          </a:p>
          <a:p>
            <a:pPr lvl="0"/>
            <a:r>
              <a:rPr lang="de-DE" dirty="0"/>
              <a:t>Quelle 3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/>
          <a:p>
            <a:endParaRPr lang="de-DE" sz="1000" dirty="0">
              <a:solidFill>
                <a:srgbClr val="7E7E7E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25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2946F9-B8F6-6520-9CFB-D1F3F5A77D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8409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754">
          <p15:clr>
            <a:srgbClr val="FBAE40"/>
          </p15:clr>
        </p15:guide>
        <p15:guide id="3" orient="horz" pos="235">
          <p15:clr>
            <a:srgbClr val="FBAE40"/>
          </p15:clr>
        </p15:guide>
        <p15:guide id="4" orient="horz" pos="970">
          <p15:clr>
            <a:srgbClr val="FBAE40"/>
          </p15:clr>
        </p15:guide>
        <p15:guide id="5" orient="horz" pos="109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ÄVBW_Abschluss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18"/>
                    </a14:imgEffect>
                    <a14:imgEffect>
                      <a14:saturation sat="0"/>
                    </a14:imgEffect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80" r="27034" b="23350"/>
          <a:stretch/>
        </p:blipFill>
        <p:spPr>
          <a:xfrm>
            <a:off x="4614069" y="0"/>
            <a:ext cx="7572374" cy="6858000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ctrTitle" hasCustomPrompt="1"/>
          </p:nvPr>
        </p:nvSpPr>
        <p:spPr>
          <a:xfrm>
            <a:off x="609600" y="2535039"/>
            <a:ext cx="10980007" cy="1470025"/>
          </a:xfrm>
        </p:spPr>
        <p:txBody>
          <a:bodyPr anchor="b">
            <a:noAutofit/>
          </a:bodyPr>
          <a:lstStyle>
            <a:lvl1pPr algn="l">
              <a:defRPr sz="3500" b="0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Abschlussformel</a:t>
            </a:r>
          </a:p>
        </p:txBody>
      </p:sp>
      <p:sp>
        <p:nvSpPr>
          <p:cNvPr id="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" y="4268688"/>
            <a:ext cx="10980007" cy="1752600"/>
          </a:xfrm>
        </p:spPr>
        <p:txBody>
          <a:bodyPr>
            <a:normAutofit/>
          </a:bodyPr>
          <a:lstStyle>
            <a:lvl1pPr marL="0" indent="0" algn="l">
              <a:buNone/>
              <a:defRPr sz="2000" b="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 maximal zweizeilig</a:t>
            </a:r>
          </a:p>
        </p:txBody>
      </p:sp>
      <p:sp>
        <p:nvSpPr>
          <p:cNvPr id="13" name="Bildplatzhalter 19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3275014" y="614363"/>
            <a:ext cx="2605087" cy="5842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de-DE" dirty="0"/>
              <a:t>Logo </a:t>
            </a:r>
            <a:r>
              <a:rPr lang="de-DE" dirty="0" err="1"/>
              <a:t>Submarke</a:t>
            </a: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B9B1344-0FC4-4F56-4B12-55B86A442E2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12000" y="540000"/>
            <a:ext cx="2561808" cy="707546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D658A02-135C-5B63-0C3A-3898D5600FC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Fußzeilenplatzhalter 16">
            <a:extLst>
              <a:ext uri="{FF2B5EF4-FFF2-40B4-BE49-F238E27FC236}">
                <a16:creationId xmlns:a16="http://schemas.microsoft.com/office/drawing/2014/main" id="{F80B4F7A-79FB-F5B8-E30C-722B86373F2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09600" y="6356350"/>
            <a:ext cx="10526960" cy="363600"/>
          </a:xfrm>
        </p:spPr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6097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ÄVBW_Titel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BECE9F56-3DDD-7F18-50CB-46620137D9C3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80" r="27034" b="23350"/>
          <a:stretch/>
        </p:blipFill>
        <p:spPr>
          <a:xfrm>
            <a:off x="4619625" y="1"/>
            <a:ext cx="7572374" cy="6858000"/>
          </a:xfrm>
          <a:prstGeom prst="rect">
            <a:avLst/>
          </a:prstGeom>
        </p:spPr>
      </p:pic>
      <p:sp>
        <p:nvSpPr>
          <p:cNvPr id="15" name="Bildplatzhalter 19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3275014" y="614363"/>
            <a:ext cx="2605087" cy="58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Logo </a:t>
            </a:r>
            <a:r>
              <a:rPr lang="de-DE" dirty="0" err="1"/>
              <a:t>Submarke</a:t>
            </a:r>
            <a:endParaRPr lang="de-DE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>
          <a:xfrm>
            <a:off x="1178457" y="2535039"/>
            <a:ext cx="10411151" cy="1470025"/>
          </a:xfrm>
        </p:spPr>
        <p:txBody>
          <a:bodyPr anchor="b">
            <a:noAutofit/>
          </a:bodyPr>
          <a:lstStyle>
            <a:lvl1pPr algn="l">
              <a:defRPr sz="3000" b="0" cap="all" baseline="0">
                <a:solidFill>
                  <a:schemeClr val="bg1"/>
                </a:solidFill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DAS THEMA DER PRÄSENTATION </a:t>
            </a:r>
            <a:br>
              <a:rPr lang="de-DE" dirty="0"/>
            </a:br>
            <a:r>
              <a:rPr lang="de-DE" dirty="0"/>
              <a:t>MAXIMAL ZWEIZEILIG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78457" y="4268688"/>
            <a:ext cx="10411151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 b="0" spc="10" baseline="0">
                <a:solidFill>
                  <a:schemeClr val="bg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Vortragende Person, Titel oder Position</a:t>
            </a:r>
            <a:br>
              <a:rPr lang="de-DE" dirty="0"/>
            </a:br>
            <a:r>
              <a:rPr lang="de-DE" dirty="0"/>
              <a:t>Ort, Datum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727848" y="-281300"/>
            <a:ext cx="9433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Diese</a:t>
            </a:r>
            <a:r>
              <a:rPr lang="de-DE" sz="1050" baseline="0" dirty="0"/>
              <a:t>s Layout ist nur für Titelfolien geeignet.</a:t>
            </a:r>
            <a:endParaRPr lang="de-DE" sz="105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ECF88B0-59C3-552F-97DB-630838C7E7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12002" y="522000"/>
            <a:ext cx="2561804" cy="707546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356A5D-ABF0-2E8D-F126-500B173E2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0101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10">
          <p15:clr>
            <a:srgbClr val="FBAE40"/>
          </p15:clr>
        </p15:guide>
        <p15:guide id="2" pos="806">
          <p15:clr>
            <a:srgbClr val="FBAE40"/>
          </p15:clr>
        </p15:guide>
        <p15:guide id="3" orient="horz" pos="42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ÄVBW_Zwischenkapitel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80" r="27034" b="23350"/>
          <a:stretch/>
        </p:blipFill>
        <p:spPr>
          <a:xfrm>
            <a:off x="4619625" y="1"/>
            <a:ext cx="7572374" cy="6858000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ctrTitle" hasCustomPrompt="1"/>
          </p:nvPr>
        </p:nvSpPr>
        <p:spPr>
          <a:xfrm>
            <a:off x="609600" y="2535039"/>
            <a:ext cx="10980007" cy="1470025"/>
          </a:xfrm>
        </p:spPr>
        <p:txBody>
          <a:bodyPr anchor="b">
            <a:noAutofit/>
          </a:bodyPr>
          <a:lstStyle>
            <a:lvl1pPr algn="l">
              <a:defRPr sz="3500" b="0" baseline="0">
                <a:solidFill>
                  <a:schemeClr val="bg1"/>
                </a:solidFill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ZWISCHENTHEMA DER PRÄSENTATION </a:t>
            </a:r>
            <a:br>
              <a:rPr lang="de-DE" dirty="0"/>
            </a:br>
            <a:r>
              <a:rPr lang="de-DE" dirty="0"/>
              <a:t>MAXIMAL ZWEIZEILIG</a:t>
            </a:r>
          </a:p>
        </p:txBody>
      </p:sp>
      <p:sp>
        <p:nvSpPr>
          <p:cNvPr id="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" y="4268688"/>
            <a:ext cx="10980007" cy="1752600"/>
          </a:xfrm>
        </p:spPr>
        <p:txBody>
          <a:bodyPr>
            <a:normAutofit/>
          </a:bodyPr>
          <a:lstStyle>
            <a:lvl1pPr marL="0" indent="0" algn="l">
              <a:buNone/>
              <a:defRPr sz="2000" b="0" spc="10" baseline="0">
                <a:solidFill>
                  <a:schemeClr val="bg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 maximal zweizeilig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sz="10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98E1414-B70E-DBA0-7532-325ADD863BB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0801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ÄVBW_Zitat_bla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/>
        </p:nvSpPr>
        <p:spPr>
          <a:xfrm>
            <a:off x="-4956" y="0"/>
            <a:ext cx="12192000" cy="6858000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80" r="27034" b="23350"/>
          <a:stretch/>
        </p:blipFill>
        <p:spPr>
          <a:xfrm>
            <a:off x="4619625" y="1"/>
            <a:ext cx="7572374" cy="6858000"/>
          </a:xfrm>
          <a:prstGeom prst="rect">
            <a:avLst/>
          </a:prstGeom>
        </p:spPr>
      </p:pic>
      <p:sp>
        <p:nvSpPr>
          <p:cNvPr id="3" name="Bildplatzhalter 2"/>
          <p:cNvSpPr>
            <a:spLocks noGrp="1"/>
          </p:cNvSpPr>
          <p:nvPr>
            <p:ph type="pic" sz="quarter" idx="21"/>
          </p:nvPr>
        </p:nvSpPr>
        <p:spPr>
          <a:xfrm>
            <a:off x="862661" y="3081141"/>
            <a:ext cx="1149221" cy="1618359"/>
          </a:xfrm>
          <a:noFill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2169209" y="2414687"/>
            <a:ext cx="7455183" cy="2284813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buNone/>
              <a:defRPr sz="2800" b="0" i="1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Platz für ein längeres Zitat. Textgröße auf Zitat anpassen.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2" name="Rechteck 1"/>
          <p:cNvSpPr/>
          <p:nvPr/>
        </p:nvSpPr>
        <p:spPr>
          <a:xfrm>
            <a:off x="2090598" y="1662332"/>
            <a:ext cx="657552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9000" dirty="0">
                <a:solidFill>
                  <a:schemeClr val="bg1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28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2169209" y="4836025"/>
            <a:ext cx="7455183" cy="355350"/>
          </a:xfrm>
        </p:spPr>
        <p:txBody>
          <a:bodyPr>
            <a:normAutofit/>
          </a:bodyPr>
          <a:lstStyle>
            <a:lvl1pPr marL="0" indent="0" algn="l">
              <a:buNone/>
              <a:defRPr sz="1600" b="0" spc="10" baseline="0">
                <a:solidFill>
                  <a:schemeClr val="bg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Zitatgebende Person einzeilig</a:t>
            </a: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solidFill>
                  <a:schemeClr val="bg1"/>
                </a:solidFill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3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sz="10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25484DBE-4505-F7F6-E9BE-FA4C6AF13F7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700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35">
          <p15:clr>
            <a:srgbClr val="FBAE40"/>
          </p15:clr>
        </p15:guide>
        <p15:guide id="3" orient="horz" pos="965">
          <p15:clr>
            <a:srgbClr val="FBAE40"/>
          </p15:clr>
        </p15:guide>
        <p15:guide id="4" pos="674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ÄVBW_Referent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80" r="27034" b="23350"/>
          <a:stretch/>
        </p:blipFill>
        <p:spPr>
          <a:xfrm>
            <a:off x="4619625" y="1"/>
            <a:ext cx="7572374" cy="6858000"/>
          </a:xfrm>
          <a:prstGeom prst="rect">
            <a:avLst/>
          </a:prstGeom>
        </p:spPr>
      </p:pic>
      <p:sp>
        <p:nvSpPr>
          <p:cNvPr id="12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3562509" y="2708920"/>
            <a:ext cx="6713369" cy="59893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HelveticaNeueLT Std Med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4371223" y="4278767"/>
            <a:ext cx="5973249" cy="324000"/>
          </a:xfrm>
        </p:spPr>
        <p:txBody>
          <a:bodyPr anchor="ctr">
            <a:noAutofit/>
          </a:bodyPr>
          <a:lstStyle>
            <a:lvl1pPr marL="0" indent="0">
              <a:buNone/>
              <a:defRPr sz="1500" b="0">
                <a:solidFill>
                  <a:schemeClr val="bg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Telefonnummer eingeben …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3652907" y="3996645"/>
            <a:ext cx="3045600" cy="1968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5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E-Mail: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21"/>
          </p:nvPr>
        </p:nvSpPr>
        <p:spPr>
          <a:xfrm>
            <a:off x="1316987" y="2276872"/>
            <a:ext cx="1878323" cy="264509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5" name="Textfeld 24"/>
          <p:cNvSpPr txBox="1"/>
          <p:nvPr/>
        </p:nvSpPr>
        <p:spPr>
          <a:xfrm>
            <a:off x="3636825" y="4725144"/>
            <a:ext cx="3045600" cy="1968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500" dirty="0" err="1">
                <a:solidFill>
                  <a:schemeClr val="bg1"/>
                </a:solidFill>
                <a:latin typeface="HelveticaNeueLT Std Lt" panose="020B0403020202020204" pitchFamily="34" charset="0"/>
              </a:rPr>
              <a:t>haevbw.de</a:t>
            </a:r>
            <a:endParaRPr lang="de-DE" sz="15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3636825" y="4327523"/>
            <a:ext cx="3045600" cy="2264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5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Telefon: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solidFill>
                  <a:schemeClr val="bg1"/>
                </a:solidFill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3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sz="10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AE83FE7-71C1-2DB2-D873-753300076BB6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  <p:sp>
        <p:nvSpPr>
          <p:cNvPr id="6" name="Textplatzhalter 10">
            <a:extLst>
              <a:ext uri="{FF2B5EF4-FFF2-40B4-BE49-F238E27FC236}">
                <a16:creationId xmlns:a16="http://schemas.microsoft.com/office/drawing/2014/main" id="{F9F1C1ED-4AEB-C346-CC06-A9A39F624E9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71223" y="3930152"/>
            <a:ext cx="5973249" cy="324000"/>
          </a:xfrm>
        </p:spPr>
        <p:txBody>
          <a:bodyPr anchor="ctr">
            <a:noAutofit/>
          </a:bodyPr>
          <a:lstStyle>
            <a:lvl1pPr marL="0" indent="0">
              <a:buNone/>
              <a:defRPr sz="1500" b="0">
                <a:solidFill>
                  <a:schemeClr val="bg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E-Mail Adresse eingeben …</a:t>
            </a:r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4D48A343-0F9E-F0DE-B921-6949D6251E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559693" y="3352937"/>
            <a:ext cx="5973249" cy="324000"/>
          </a:xfrm>
        </p:spPr>
        <p:txBody>
          <a:bodyPr anchor="ctr">
            <a:noAutofit/>
          </a:bodyPr>
          <a:lstStyle>
            <a:lvl1pPr marL="0" indent="0">
              <a:buNone/>
              <a:defRPr sz="1500" b="0">
                <a:solidFill>
                  <a:schemeClr val="bg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Funktion</a:t>
            </a:r>
          </a:p>
        </p:txBody>
      </p:sp>
    </p:spTree>
    <p:extLst>
      <p:ext uri="{BB962C8B-B14F-4D97-AF65-F5344CB8AC3E}">
        <p14:creationId xmlns:p14="http://schemas.microsoft.com/office/powerpoint/2010/main" val="197661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ÄVBW_Abschluss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80" r="27034" b="23350"/>
          <a:stretch/>
        </p:blipFill>
        <p:spPr>
          <a:xfrm>
            <a:off x="4619625" y="1"/>
            <a:ext cx="7572374" cy="6858000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ctrTitle" hasCustomPrompt="1"/>
          </p:nvPr>
        </p:nvSpPr>
        <p:spPr>
          <a:xfrm>
            <a:off x="609600" y="2535039"/>
            <a:ext cx="10980007" cy="1470025"/>
          </a:xfrm>
        </p:spPr>
        <p:txBody>
          <a:bodyPr anchor="b">
            <a:noAutofit/>
          </a:bodyPr>
          <a:lstStyle>
            <a:lvl1pPr algn="l">
              <a:defRPr sz="3500" b="0" baseline="0">
                <a:solidFill>
                  <a:schemeClr val="bg1"/>
                </a:solidFill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Abschlussformel</a:t>
            </a:r>
          </a:p>
        </p:txBody>
      </p:sp>
      <p:sp>
        <p:nvSpPr>
          <p:cNvPr id="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" y="4268688"/>
            <a:ext cx="10980007" cy="1752600"/>
          </a:xfrm>
        </p:spPr>
        <p:txBody>
          <a:bodyPr>
            <a:normAutofit/>
          </a:bodyPr>
          <a:lstStyle>
            <a:lvl1pPr marL="0" indent="0" algn="l">
              <a:buNone/>
              <a:defRPr sz="2000" b="0" spc="10" baseline="0">
                <a:solidFill>
                  <a:schemeClr val="bg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 maximal zweizeilig</a:t>
            </a:r>
          </a:p>
        </p:txBody>
      </p:sp>
      <p:sp>
        <p:nvSpPr>
          <p:cNvPr id="11" name="Bildplatzhalter 19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3275014" y="614363"/>
            <a:ext cx="2605087" cy="58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Logo </a:t>
            </a:r>
            <a:r>
              <a:rPr lang="de-DE" dirty="0" err="1"/>
              <a:t>Submarke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9EBD4EC-707B-E611-692C-63A3E99CD0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12002" y="522000"/>
            <a:ext cx="2561804" cy="707546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6256A40-D86D-2023-EFDB-AA3C29AA15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F0E5CC64-D615-5C6B-AC26-9FC2D0467BC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Hausärztinnen- und Hausärzteverband Baden-Württemberg | Reiter "Einfügen"/ "Kopf-Fußzeile": Name des Referenten oder Autoren, Position</a:t>
            </a:r>
          </a:p>
        </p:txBody>
      </p:sp>
    </p:spTree>
    <p:extLst>
      <p:ext uri="{BB962C8B-B14F-4D97-AF65-F5344CB8AC3E}">
        <p14:creationId xmlns:p14="http://schemas.microsoft.com/office/powerpoint/2010/main" val="11822144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ÄVBW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749424"/>
            <a:ext cx="10972800" cy="4376740"/>
          </a:xfrm>
        </p:spPr>
        <p:txBody>
          <a:bodyPr>
            <a:normAutofit/>
          </a:bodyPr>
          <a:lstStyle>
            <a:lvl1pPr marL="342900" indent="-342900">
              <a:buClr>
                <a:srgbClr val="004F9F"/>
              </a:buClr>
              <a:buSzPct val="120000"/>
              <a:buFont typeface="Wingdings" panose="05000000000000000000" pitchFamily="2" charset="2"/>
              <a:buChar char="§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742950" indent="-285750">
              <a:buClr>
                <a:srgbClr val="004F9F"/>
              </a:buClr>
              <a:buSzPct val="120000"/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2pPr>
            <a:lvl3pPr marL="1257300" indent="-342900">
              <a:buClr>
                <a:srgbClr val="004F9F"/>
              </a:buClr>
              <a:buSzPct val="120000"/>
              <a:buFont typeface="Wingdings" panose="05000000000000000000" pitchFamily="2" charset="2"/>
              <a:buChar char="ü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4pPr>
            <a:lvl5pPr marL="21717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de-DE" dirty="0"/>
              <a:t>Agenda 1</a:t>
            </a:r>
          </a:p>
          <a:p>
            <a:pPr lvl="0"/>
            <a:r>
              <a:rPr lang="de-DE" dirty="0"/>
              <a:t>Agenda 2</a:t>
            </a:r>
          </a:p>
          <a:p>
            <a:pPr lvl="0"/>
            <a:r>
              <a:rPr lang="de-DE" dirty="0"/>
              <a:t>Agenda 3</a:t>
            </a:r>
          </a:p>
          <a:p>
            <a:pPr lvl="0"/>
            <a:r>
              <a:rPr lang="de-DE" dirty="0"/>
              <a:t>Agenda 4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/>
          <a:p>
            <a:endParaRPr lang="de-DE" sz="1000" dirty="0">
              <a:solidFill>
                <a:srgbClr val="7E7E7E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25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2CBE7D7-A9BB-DF3F-4021-4BB0AE985CD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159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754">
          <p15:clr>
            <a:srgbClr val="FBAE40"/>
          </p15:clr>
        </p15:guide>
        <p15:guide id="3" orient="horz" pos="235">
          <p15:clr>
            <a:srgbClr val="FBAE40"/>
          </p15:clr>
        </p15:guide>
        <p15:guide id="4" orient="horz" pos="970">
          <p15:clr>
            <a:srgbClr val="FBAE40"/>
          </p15:clr>
        </p15:guide>
        <p15:guide id="5" orient="horz" pos="109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ÄVBW_Zwischenkapitel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18"/>
                    </a14:imgEffect>
                    <a14:imgEffect>
                      <a14:saturation sat="0"/>
                    </a14:imgEffect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80" r="27034" b="23350"/>
          <a:stretch/>
        </p:blipFill>
        <p:spPr>
          <a:xfrm>
            <a:off x="4614069" y="0"/>
            <a:ext cx="7572374" cy="6858000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ctrTitle" hasCustomPrompt="1"/>
          </p:nvPr>
        </p:nvSpPr>
        <p:spPr>
          <a:xfrm>
            <a:off x="609600" y="2535039"/>
            <a:ext cx="10980007" cy="1470025"/>
          </a:xfrm>
        </p:spPr>
        <p:txBody>
          <a:bodyPr anchor="b">
            <a:noAutofit/>
          </a:bodyPr>
          <a:lstStyle>
            <a:lvl1pPr algn="l">
              <a:defRPr sz="3500" b="0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ZWISCHENTHEMA DER PRÄSENTATION </a:t>
            </a:r>
            <a:br>
              <a:rPr lang="de-DE" dirty="0"/>
            </a:br>
            <a:r>
              <a:rPr lang="de-DE" dirty="0"/>
              <a:t>MAXIMAL ZWEIZEILIG</a:t>
            </a:r>
          </a:p>
        </p:txBody>
      </p:sp>
      <p:sp>
        <p:nvSpPr>
          <p:cNvPr id="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" y="4268688"/>
            <a:ext cx="10980007" cy="1752600"/>
          </a:xfrm>
        </p:spPr>
        <p:txBody>
          <a:bodyPr>
            <a:normAutofit/>
          </a:bodyPr>
          <a:lstStyle>
            <a:lvl1pPr marL="0" indent="0" algn="l">
              <a:buNone/>
              <a:defRPr sz="2000" b="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 maximal zweizeilig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Datumsplatzhalter 8"/>
          <p:cNvSpPr>
            <a:spLocks noGrp="1"/>
          </p:cNvSpPr>
          <p:nvPr>
            <p:ph type="dt" sz="half" idx="10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/>
          <a:p>
            <a:endParaRPr lang="de-DE" sz="1000" dirty="0">
              <a:solidFill>
                <a:srgbClr val="7E7E7E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0E936FAD-1652-35A9-D469-ED15200F93F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862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ÄVBW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749424"/>
            <a:ext cx="10972800" cy="4376740"/>
          </a:xfrm>
        </p:spPr>
        <p:txBody>
          <a:bodyPr>
            <a:normAutofit/>
          </a:bodyPr>
          <a:lstStyle>
            <a:lvl1pPr marL="342900" indent="-342900">
              <a:buClr>
                <a:srgbClr val="004F9F"/>
              </a:buClr>
              <a:buSzPct val="120000"/>
              <a:buFont typeface="Wingdings" panose="05000000000000000000" pitchFamily="2" charset="2"/>
              <a:buChar char="§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742950" indent="-285750">
              <a:buClr>
                <a:srgbClr val="004F9F"/>
              </a:buClr>
              <a:buSzPct val="120000"/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2pPr>
            <a:lvl3pPr marL="1257300" indent="-342900">
              <a:buClr>
                <a:srgbClr val="004F9F"/>
              </a:buClr>
              <a:buSzPct val="120000"/>
              <a:buFont typeface="Wingdings" panose="05000000000000000000" pitchFamily="2" charset="2"/>
              <a:buChar char="ü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4pPr>
            <a:lvl5pPr marL="21717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/>
          <a:p>
            <a:endParaRPr lang="de-DE" sz="1000" dirty="0">
              <a:solidFill>
                <a:srgbClr val="7E7E7E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25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27BAF11-903D-6F34-EBC5-A6CFDE37CFE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7798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754">
          <p15:clr>
            <a:srgbClr val="FBAE40"/>
          </p15:clr>
        </p15:guide>
        <p15:guide id="3" orient="horz" pos="235">
          <p15:clr>
            <a:srgbClr val="FBAE40"/>
          </p15:clr>
        </p15:guide>
        <p15:guide id="4" orient="horz" pos="970">
          <p15:clr>
            <a:srgbClr val="FBAE40"/>
          </p15:clr>
        </p15:guide>
        <p15:guide id="5" orient="horz" pos="109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ÄVBW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/>
          <a:p>
            <a:fld id="{998EA64E-93F1-4B0A-A433-B1908BEA105E}" type="datetime1">
              <a:rPr lang="de-DE" sz="1000" smtClean="0">
                <a:solidFill>
                  <a:srgbClr val="7E7E7E"/>
                </a:solidFill>
                <a:latin typeface="HelveticaNeueLT Std Lt" panose="020B0403020202020204" pitchFamily="34" charset="0"/>
              </a:rPr>
              <a:t>17.01.2025</a:t>
            </a:fld>
            <a:endParaRPr lang="de-DE" sz="1000" dirty="0">
              <a:solidFill>
                <a:srgbClr val="7E7E7E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Hausärzteverband Baden-Württemberg | </a:t>
            </a:r>
            <a:r>
              <a:rPr lang="de-DE" dirty="0">
                <a:latin typeface="+mn-lt"/>
              </a:rPr>
              <a:t>Reiter "Einfügen"/ "Kopf-Fußzeile": Name des Referenten oder Autoren, Position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25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graphicFrame>
        <p:nvGraphicFramePr>
          <p:cNvPr id="2" name="Inhaltsplatzhalter 8">
            <a:extLst>
              <a:ext uri="{FF2B5EF4-FFF2-40B4-BE49-F238E27FC236}">
                <a16:creationId xmlns:a16="http://schemas.microsoft.com/office/drawing/2014/main" id="{6722AE3A-54E8-5164-5F31-9BFF7BF9C4D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666804278"/>
              </p:ext>
            </p:extLst>
          </p:nvPr>
        </p:nvGraphicFramePr>
        <p:xfrm>
          <a:off x="609600" y="1749425"/>
          <a:ext cx="10980008" cy="4377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5002">
                  <a:extLst>
                    <a:ext uri="{9D8B030D-6E8A-4147-A177-3AD203B41FA5}">
                      <a16:colId xmlns:a16="http://schemas.microsoft.com/office/drawing/2014/main" val="3647042322"/>
                    </a:ext>
                  </a:extLst>
                </a:gridCol>
                <a:gridCol w="2745002">
                  <a:extLst>
                    <a:ext uri="{9D8B030D-6E8A-4147-A177-3AD203B41FA5}">
                      <a16:colId xmlns:a16="http://schemas.microsoft.com/office/drawing/2014/main" val="4037055485"/>
                    </a:ext>
                  </a:extLst>
                </a:gridCol>
                <a:gridCol w="2745002">
                  <a:extLst>
                    <a:ext uri="{9D8B030D-6E8A-4147-A177-3AD203B41FA5}">
                      <a16:colId xmlns:a16="http://schemas.microsoft.com/office/drawing/2014/main" val="2879141604"/>
                    </a:ext>
                  </a:extLst>
                </a:gridCol>
                <a:gridCol w="2745002">
                  <a:extLst>
                    <a:ext uri="{9D8B030D-6E8A-4147-A177-3AD203B41FA5}">
                      <a16:colId xmlns:a16="http://schemas.microsoft.com/office/drawing/2014/main" val="2944836580"/>
                    </a:ext>
                  </a:extLst>
                </a:gridCol>
              </a:tblGrid>
              <a:tr h="437674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+mj-lt"/>
                        </a:rPr>
                        <a:t>Spalte</a:t>
                      </a:r>
                      <a:r>
                        <a:rPr lang="de-DE" baseline="0" dirty="0">
                          <a:latin typeface="+mj-lt"/>
                        </a:rPr>
                        <a:t> 1</a:t>
                      </a:r>
                      <a:endParaRPr lang="de-DE" dirty="0"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+mj-lt"/>
                        </a:rPr>
                        <a:t>Spalte 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+mj-lt"/>
                        </a:rPr>
                        <a:t>Spalte</a:t>
                      </a:r>
                      <a:r>
                        <a:rPr lang="de-DE" baseline="0" dirty="0">
                          <a:latin typeface="+mj-lt"/>
                        </a:rPr>
                        <a:t> 3</a:t>
                      </a:r>
                      <a:endParaRPr lang="de-DE" dirty="0"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+mj-lt"/>
                        </a:rPr>
                        <a:t>Spalte 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2295936"/>
                  </a:ext>
                </a:extLst>
              </a:tr>
              <a:tr h="437674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Zeile</a:t>
                      </a:r>
                      <a:r>
                        <a:rPr lang="de-DE" baseline="0" dirty="0"/>
                        <a:t> 1</a:t>
                      </a:r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450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40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60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886527"/>
                  </a:ext>
                </a:extLst>
              </a:tr>
              <a:tr h="437674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Zeile 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695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76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765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13451"/>
                  </a:ext>
                </a:extLst>
              </a:tr>
              <a:tr h="438561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Zeile</a:t>
                      </a:r>
                      <a:r>
                        <a:rPr lang="de-DE" baseline="0" dirty="0"/>
                        <a:t> 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5698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765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87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555341"/>
                  </a:ext>
                </a:extLst>
              </a:tr>
              <a:tr h="437674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Zeile</a:t>
                      </a:r>
                      <a:r>
                        <a:rPr lang="de-DE" baseline="0" dirty="0"/>
                        <a:t> 4</a:t>
                      </a:r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566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87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87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784682"/>
                  </a:ext>
                </a:extLst>
              </a:tr>
              <a:tr h="437674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…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180382"/>
                  </a:ext>
                </a:extLst>
              </a:tr>
              <a:tr h="437674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..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636325"/>
                  </a:ext>
                </a:extLst>
              </a:tr>
              <a:tr h="437674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254620"/>
                  </a:ext>
                </a:extLst>
              </a:tr>
              <a:tr h="437674"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82309"/>
                  </a:ext>
                </a:extLst>
              </a:tr>
              <a:tr h="437674"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263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19818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6754">
          <p15:clr>
            <a:srgbClr val="FBAE40"/>
          </p15:clr>
        </p15:guide>
        <p15:guide id="3" orient="horz" pos="235">
          <p15:clr>
            <a:srgbClr val="FBAE40"/>
          </p15:clr>
        </p15:guide>
        <p15:guide id="4" orient="horz" pos="970">
          <p15:clr>
            <a:srgbClr val="FBAE40"/>
          </p15:clr>
        </p15:guide>
        <p15:guide id="5" orient="horz" pos="109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ÄVBW_Zitat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3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/>
          <a:p>
            <a:endParaRPr lang="de-DE" sz="1000" dirty="0">
              <a:solidFill>
                <a:srgbClr val="7E7E7E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21"/>
          </p:nvPr>
        </p:nvSpPr>
        <p:spPr>
          <a:xfrm>
            <a:off x="862661" y="3081141"/>
            <a:ext cx="1149221" cy="1618359"/>
          </a:xfrm>
          <a:noFill/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474747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2169209" y="2414687"/>
            <a:ext cx="7455183" cy="2284813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buNone/>
              <a:defRPr sz="2500" b="0" i="1" baseline="0">
                <a:solidFill>
                  <a:srgbClr val="626262"/>
                </a:solidFill>
                <a:latin typeface="Georgia" panose="02040502050405020303" pitchFamily="18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Platz für ein längeres Zitat. Textgröße auf Zitat anpassen.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19" name="Rechteck 18"/>
          <p:cNvSpPr/>
          <p:nvPr userDrawn="1"/>
        </p:nvSpPr>
        <p:spPr>
          <a:xfrm>
            <a:off x="2090598" y="1662332"/>
            <a:ext cx="657552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9000" dirty="0">
                <a:solidFill>
                  <a:srgbClr val="004F9F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2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2169209" y="4836025"/>
            <a:ext cx="7455183" cy="355350"/>
          </a:xfrm>
        </p:spPr>
        <p:txBody>
          <a:bodyPr>
            <a:normAutofit/>
          </a:bodyPr>
          <a:lstStyle>
            <a:lvl1pPr marL="0" indent="0" algn="l">
              <a:buNone/>
              <a:defRPr sz="1600" b="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Zitatgebende Person einzeilig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634F2DB-6F1C-98B2-60E1-BAE8D523DD0A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1032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98">
          <p15:clr>
            <a:srgbClr val="FBAE40"/>
          </p15:clr>
        </p15:guide>
        <p15:guide id="2" pos="674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ÄVBW_Inhalt_2_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599" y="1749424"/>
            <a:ext cx="5382000" cy="4376740"/>
          </a:xfrm>
        </p:spPr>
        <p:txBody>
          <a:bodyPr>
            <a:normAutofit/>
          </a:bodyPr>
          <a:lstStyle>
            <a:lvl1pPr marL="342900" indent="-342900">
              <a:buClr>
                <a:srgbClr val="004F9F"/>
              </a:buClr>
              <a:buSzPct val="120000"/>
              <a:buFont typeface="Wingdings" panose="05000000000000000000" pitchFamily="2" charset="2"/>
              <a:buChar char="§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742950" indent="-285750">
              <a:buClr>
                <a:srgbClr val="004F9F"/>
              </a:buClr>
              <a:buSzPct val="120000"/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2pPr>
            <a:lvl3pPr marL="1257300" indent="-342900">
              <a:buClr>
                <a:srgbClr val="004F9F"/>
              </a:buClr>
              <a:buSzPct val="120000"/>
              <a:buFont typeface="Wingdings" panose="05000000000000000000" pitchFamily="2" charset="2"/>
              <a:buChar char="ü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4pPr>
            <a:lvl5pPr marL="21717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1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/>
          <a:p>
            <a:endParaRPr lang="de-DE" sz="1000" dirty="0">
              <a:solidFill>
                <a:srgbClr val="7E7E7E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Inhaltsplatzhalter 2"/>
          <p:cNvSpPr>
            <a:spLocks noGrp="1"/>
          </p:cNvSpPr>
          <p:nvPr>
            <p:ph idx="14" hasCustomPrompt="1"/>
          </p:nvPr>
        </p:nvSpPr>
        <p:spPr>
          <a:xfrm>
            <a:off x="6200400" y="1749424"/>
            <a:ext cx="5382000" cy="4376740"/>
          </a:xfrm>
        </p:spPr>
        <p:txBody>
          <a:bodyPr>
            <a:normAutofit/>
          </a:bodyPr>
          <a:lstStyle>
            <a:lvl1pPr marL="342900" indent="-342900">
              <a:buClr>
                <a:srgbClr val="004F9F"/>
              </a:buClr>
              <a:buSzPct val="120000"/>
              <a:buFont typeface="Wingdings" panose="05000000000000000000" pitchFamily="2" charset="2"/>
              <a:buChar char="§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1pPr>
            <a:lvl2pPr marL="742950" indent="-285750">
              <a:buClr>
                <a:srgbClr val="004F9F"/>
              </a:buClr>
              <a:buSzPct val="120000"/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2pPr>
            <a:lvl3pPr marL="1257300" indent="-342900">
              <a:buClr>
                <a:srgbClr val="004F9F"/>
              </a:buClr>
              <a:buSzPct val="120000"/>
              <a:buFont typeface="Wingdings" panose="05000000000000000000" pitchFamily="2" charset="2"/>
              <a:buChar char="ü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3pPr>
            <a:lvl4pPr marL="17145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4pPr>
            <a:lvl5pPr marL="2171700" indent="-342900">
              <a:buFont typeface="Arial" panose="020B0604020202020204" pitchFamily="34" charset="0"/>
              <a:buChar char="•"/>
              <a:defRPr sz="1800" spc="10" baseline="0">
                <a:solidFill>
                  <a:schemeClr val="tx1"/>
                </a:solidFill>
                <a:latin typeface="HelveticaNeueLT Std Lt" panose="020B040302020202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28312C4-BA34-6984-4A8C-9DC49C43323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8582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5">
          <p15:clr>
            <a:srgbClr val="FBAE40"/>
          </p15:clr>
        </p15:guide>
        <p15:guide id="2" orient="horz" pos="965">
          <p15:clr>
            <a:srgbClr val="FBAE40"/>
          </p15:clr>
        </p15:guide>
        <p15:guide id="3" pos="6749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3778" userDrawn="1">
          <p15:clr>
            <a:srgbClr val="FBAE40"/>
          </p15:clr>
        </p15:guide>
        <p15:guide id="6" pos="389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ÄVBW_zwei_Refer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2351584" y="2420888"/>
            <a:ext cx="3403030" cy="598930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rgbClr val="004F9F"/>
                </a:solidFill>
                <a:latin typeface="HelveticaNeueLT Std Med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3024924" y="3990735"/>
            <a:ext cx="2729687" cy="324000"/>
          </a:xfrm>
        </p:spPr>
        <p:txBody>
          <a:bodyPr anchor="ctr"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Telefonnummer eingeben …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2447209" y="3708613"/>
            <a:ext cx="2636818" cy="1968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E-Mail: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21"/>
          </p:nvPr>
        </p:nvSpPr>
        <p:spPr>
          <a:xfrm>
            <a:off x="623392" y="2420888"/>
            <a:ext cx="1534021" cy="216024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5" name="Textfeld 24"/>
          <p:cNvSpPr txBox="1"/>
          <p:nvPr/>
        </p:nvSpPr>
        <p:spPr>
          <a:xfrm>
            <a:off x="2431127" y="4384305"/>
            <a:ext cx="3045600" cy="1968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200" dirty="0" err="1">
                <a:solidFill>
                  <a:schemeClr val="tx1"/>
                </a:solidFill>
                <a:latin typeface="HelveticaNeueLT Std Lt" panose="020B0403020202020204" pitchFamily="34" charset="0"/>
              </a:rPr>
              <a:t>haevbw.de</a:t>
            </a:r>
            <a:endParaRPr lang="de-DE" sz="1200" dirty="0">
              <a:solidFill>
                <a:schemeClr val="tx1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2431127" y="4039491"/>
            <a:ext cx="2872785" cy="2264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Telefon:</a:t>
            </a:r>
          </a:p>
        </p:txBody>
      </p:sp>
      <p:sp>
        <p:nvSpPr>
          <p:cNvPr id="27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7680176" y="2420888"/>
            <a:ext cx="3910162" cy="598930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rgbClr val="004F9F"/>
                </a:solidFill>
                <a:latin typeface="HelveticaNeueLT Std Med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8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8353070" y="3990735"/>
            <a:ext cx="3237268" cy="324000"/>
          </a:xfrm>
        </p:spPr>
        <p:txBody>
          <a:bodyPr anchor="ctr"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Telefonnummer eingeben …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7775355" y="3708613"/>
            <a:ext cx="2785141" cy="1968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E-Mail:</a:t>
            </a:r>
          </a:p>
        </p:txBody>
      </p:sp>
      <p:sp>
        <p:nvSpPr>
          <p:cNvPr id="31" name="Bildplatzhalter 2"/>
          <p:cNvSpPr>
            <a:spLocks noGrp="1"/>
          </p:cNvSpPr>
          <p:nvPr>
            <p:ph type="pic" sz="quarter" idx="26"/>
          </p:nvPr>
        </p:nvSpPr>
        <p:spPr>
          <a:xfrm>
            <a:off x="5951538" y="2420888"/>
            <a:ext cx="1534021" cy="216024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7759273" y="4384305"/>
            <a:ext cx="3045600" cy="1968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200" dirty="0" err="1">
                <a:solidFill>
                  <a:schemeClr val="tx1"/>
                </a:solidFill>
                <a:latin typeface="HelveticaNeueLT Std Lt" panose="020B0403020202020204" pitchFamily="34" charset="0"/>
              </a:rPr>
              <a:t>haevbw.de</a:t>
            </a:r>
            <a:endParaRPr lang="de-DE" sz="1200" dirty="0">
              <a:solidFill>
                <a:schemeClr val="tx1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7759273" y="4039491"/>
            <a:ext cx="2801223" cy="2264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2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Telefon:</a:t>
            </a:r>
          </a:p>
        </p:txBody>
      </p:sp>
      <p:pic>
        <p:nvPicPr>
          <p:cNvPr id="38" name="Grafik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39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8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/>
          <a:p>
            <a:endParaRPr lang="de-DE" sz="1000" dirty="0">
              <a:solidFill>
                <a:srgbClr val="7E7E7E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B94B99D-DB4D-0FEE-F8D2-460F43A916A5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  <p:sp>
        <p:nvSpPr>
          <p:cNvPr id="4" name="Textplatzhalter 10">
            <a:extLst>
              <a:ext uri="{FF2B5EF4-FFF2-40B4-BE49-F238E27FC236}">
                <a16:creationId xmlns:a16="http://schemas.microsoft.com/office/drawing/2014/main" id="{CF5E64BA-6270-BA60-4D81-6D74C6BDB69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24924" y="3647835"/>
            <a:ext cx="2729687" cy="324000"/>
          </a:xfrm>
        </p:spPr>
        <p:txBody>
          <a:bodyPr anchor="ctr"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E-Mail Adresse eingeben …</a:t>
            </a:r>
          </a:p>
        </p:txBody>
      </p:sp>
      <p:sp>
        <p:nvSpPr>
          <p:cNvPr id="6" name="Textplatzhalter 10">
            <a:extLst>
              <a:ext uri="{FF2B5EF4-FFF2-40B4-BE49-F238E27FC236}">
                <a16:creationId xmlns:a16="http://schemas.microsoft.com/office/drawing/2014/main" id="{7F86842C-5301-6FDB-4B6D-9D7963EB1E2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57019" y="3647835"/>
            <a:ext cx="3232588" cy="324000"/>
          </a:xfrm>
        </p:spPr>
        <p:txBody>
          <a:bodyPr anchor="ctr"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E-Mail Adresse eingeben …</a:t>
            </a:r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1B3AEBBA-6C9F-BC4F-C95B-D43E92EC761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50554" y="3064905"/>
            <a:ext cx="3403030" cy="324000"/>
          </a:xfrm>
        </p:spPr>
        <p:txBody>
          <a:bodyPr anchor="ctr"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Funktion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27BE5C76-BC3A-C38F-A390-E92E1E0E6DB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682648" y="3064905"/>
            <a:ext cx="3906959" cy="324000"/>
          </a:xfrm>
        </p:spPr>
        <p:txBody>
          <a:bodyPr anchor="ctr"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Funktion</a:t>
            </a:r>
          </a:p>
        </p:txBody>
      </p:sp>
    </p:spTree>
    <p:extLst>
      <p:ext uri="{BB962C8B-B14F-4D97-AF65-F5344CB8AC3E}">
        <p14:creationId xmlns:p14="http://schemas.microsoft.com/office/powerpoint/2010/main" val="1980008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9">
          <p15:clr>
            <a:srgbClr val="FBAE40"/>
          </p15:clr>
        </p15:guide>
        <p15:guide id="2" pos="1527">
          <p15:clr>
            <a:srgbClr val="FBAE40"/>
          </p15:clr>
        </p15:guide>
        <p15:guide id="3" pos="4883">
          <p15:clr>
            <a:srgbClr val="FBAE40"/>
          </p15:clr>
        </p15:guide>
        <p15:guide id="4" pos="3613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ÄVBW_Referent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3562509" y="2708920"/>
            <a:ext cx="6713369" cy="59893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rgbClr val="004F9F"/>
                </a:solidFill>
                <a:latin typeface="HelveticaNeueLT Std Med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4371223" y="4278767"/>
            <a:ext cx="5973249" cy="324000"/>
          </a:xfrm>
        </p:spPr>
        <p:txBody>
          <a:bodyPr anchor="ctr">
            <a:noAutofit/>
          </a:bodyPr>
          <a:lstStyle>
            <a:lvl1pPr marL="0" indent="0">
              <a:buNone/>
              <a:defRPr sz="1500" b="0">
                <a:solidFill>
                  <a:schemeClr val="tx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/>
              <a:t>Tefelefonnummer</a:t>
            </a:r>
            <a:r>
              <a:rPr lang="de-DE" dirty="0"/>
              <a:t> eingeben …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652907" y="3996645"/>
            <a:ext cx="718316" cy="1968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5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E-Mail:</a:t>
            </a:r>
          </a:p>
        </p:txBody>
      </p:sp>
      <p:sp>
        <p:nvSpPr>
          <p:cNvPr id="34" name="Bildplatzhalter 2"/>
          <p:cNvSpPr>
            <a:spLocks noGrp="1"/>
          </p:cNvSpPr>
          <p:nvPr>
            <p:ph type="pic" sz="quarter" idx="21"/>
          </p:nvPr>
        </p:nvSpPr>
        <p:spPr>
          <a:xfrm>
            <a:off x="1316987" y="2276872"/>
            <a:ext cx="1878323" cy="264509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6" name="Textfeld 35"/>
          <p:cNvSpPr txBox="1"/>
          <p:nvPr/>
        </p:nvSpPr>
        <p:spPr>
          <a:xfrm>
            <a:off x="3636825" y="4725144"/>
            <a:ext cx="3045600" cy="1968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500" dirty="0" err="1">
                <a:solidFill>
                  <a:schemeClr val="tx1"/>
                </a:solidFill>
                <a:latin typeface="HelveticaNeueLT Std Lt" panose="020B0403020202020204" pitchFamily="34" charset="0"/>
              </a:rPr>
              <a:t>haevbw.de</a:t>
            </a:r>
            <a:endParaRPr lang="de-DE" sz="1500" dirty="0">
              <a:solidFill>
                <a:schemeClr val="tx1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3636825" y="4327523"/>
            <a:ext cx="734398" cy="2264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332" algn="l"/>
              </a:tabLst>
            </a:pPr>
            <a:r>
              <a:rPr lang="de-DE" sz="1500" dirty="0">
                <a:solidFill>
                  <a:schemeClr val="tx1"/>
                </a:solidFill>
                <a:latin typeface="HelveticaNeueLT Std Lt" panose="020B0403020202020204" pitchFamily="34" charset="0"/>
              </a:rPr>
              <a:t>Telefon: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63" y="589205"/>
            <a:ext cx="746137" cy="717066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title" hasCustomPrompt="1"/>
          </p:nvPr>
        </p:nvSpPr>
        <p:spPr>
          <a:xfrm>
            <a:off x="609600" y="376238"/>
            <a:ext cx="10094912" cy="1143000"/>
          </a:xfrm>
        </p:spPr>
        <p:txBody>
          <a:bodyPr>
            <a:normAutofit/>
          </a:bodyPr>
          <a:lstStyle>
            <a:lvl1pPr algn="l">
              <a:defRPr sz="3000" b="0" cap="all" baseline="0">
                <a:latin typeface="HelveticaNeueLT Std Med" panose="020B0604020202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3"/>
          </p:nvPr>
        </p:nvSpPr>
        <p:spPr>
          <a:xfrm>
            <a:off x="10272464" y="6356351"/>
            <a:ext cx="864096" cy="365126"/>
          </a:xfrm>
          <a:prstGeom prst="rect">
            <a:avLst/>
          </a:prstGeom>
        </p:spPr>
        <p:txBody>
          <a:bodyPr anchor="ctr" anchorCtr="0"/>
          <a:lstStyle/>
          <a:p>
            <a:endParaRPr lang="de-DE" sz="1000" dirty="0">
              <a:solidFill>
                <a:srgbClr val="7E7E7E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4BDCAE9-8427-FE93-73EE-FCBDD6C02EC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Hausärztinnen- und Hausärzteverband Baden-Württemberg | Reiter "Einfügen"/ "Kopf-Fußzeile": Name des Referenten oder Autoren, Position</a:t>
            </a:r>
            <a:endParaRPr lang="de-DE" dirty="0"/>
          </a:p>
        </p:txBody>
      </p:sp>
      <p:sp>
        <p:nvSpPr>
          <p:cNvPr id="5" name="Textplatzhalter 10">
            <a:extLst>
              <a:ext uri="{FF2B5EF4-FFF2-40B4-BE49-F238E27FC236}">
                <a16:creationId xmlns:a16="http://schemas.microsoft.com/office/drawing/2014/main" id="{B3B0C5BC-1332-7CF5-8F26-2E62A94F7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71223" y="3935867"/>
            <a:ext cx="5973249" cy="324000"/>
          </a:xfrm>
        </p:spPr>
        <p:txBody>
          <a:bodyPr anchor="ctr">
            <a:noAutofit/>
          </a:bodyPr>
          <a:lstStyle>
            <a:lvl1pPr marL="0" indent="0">
              <a:buNone/>
              <a:defRPr sz="1500" b="0">
                <a:solidFill>
                  <a:schemeClr val="tx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E-Mail Adresse eingeben …</a:t>
            </a:r>
          </a:p>
        </p:txBody>
      </p:sp>
      <p:sp>
        <p:nvSpPr>
          <p:cNvPr id="6" name="Textplatzhalter 10">
            <a:extLst>
              <a:ext uri="{FF2B5EF4-FFF2-40B4-BE49-F238E27FC236}">
                <a16:creationId xmlns:a16="http://schemas.microsoft.com/office/drawing/2014/main" id="{7C86F6E6-BE78-A39D-6F44-AA6D7C52384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559693" y="3335792"/>
            <a:ext cx="6712771" cy="324000"/>
          </a:xfrm>
        </p:spPr>
        <p:txBody>
          <a:bodyPr anchor="ctr">
            <a:noAutofit/>
          </a:bodyPr>
          <a:lstStyle>
            <a:lvl1pPr marL="0" indent="0">
              <a:buNone/>
              <a:defRPr sz="1500" b="0">
                <a:solidFill>
                  <a:schemeClr val="tx1"/>
                </a:solidFill>
                <a:latin typeface="HelveticaNeueLT Std Lt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Funktion</a:t>
            </a:r>
          </a:p>
        </p:txBody>
      </p:sp>
    </p:spTree>
    <p:extLst>
      <p:ext uri="{BB962C8B-B14F-4D97-AF65-F5344CB8AC3E}">
        <p14:creationId xmlns:p14="http://schemas.microsoft.com/office/powerpoint/2010/main" val="416145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98">
          <p15:clr>
            <a:srgbClr val="FBAE40"/>
          </p15:clr>
        </p15:guide>
        <p15:guide id="2" pos="674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11136560" y="6356351"/>
            <a:ext cx="453048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rgbClr val="7E7E7E"/>
                </a:solidFill>
                <a:latin typeface="HelveticaNeueLT Std Lt" panose="020B0403020202020204" pitchFamily="34" charset="0"/>
              </a:defRPr>
            </a:lvl1pPr>
          </a:lstStyle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609600" y="6885384"/>
            <a:ext cx="9433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Falls kein Referent angegeben wird, bitte Längsstrich aus der Fußzeile entfernen.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8688288" y="6919500"/>
            <a:ext cx="9433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Festes</a:t>
            </a:r>
            <a:r>
              <a:rPr lang="de-DE" sz="1050" baseline="0" dirty="0"/>
              <a:t> Datum: „Einfügen“/“Kopf-Fußzeile“/“Datum“ -&gt; „Fest“</a:t>
            </a:r>
            <a:endParaRPr lang="de-DE" sz="1050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582689" y="7063516"/>
            <a:ext cx="9433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Sollte die</a:t>
            </a:r>
            <a:r>
              <a:rPr lang="de-DE" sz="1050" baseline="0" dirty="0"/>
              <a:t> Fußzeile falsch formatiert sein: Rechtsklick auf die Folie in der Seitenleiste </a:t>
            </a:r>
            <a:r>
              <a:rPr lang="de-DE" sz="1050" baseline="0" dirty="0">
                <a:sym typeface="Wingdings" panose="05000000000000000000" pitchFamily="2" charset="2"/>
              </a:rPr>
              <a:t> Layout  Eingestelltes Layout erneut auswählen.</a:t>
            </a:r>
            <a:endParaRPr lang="de-DE" sz="1050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89644" y="-281300"/>
            <a:ext cx="39742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Neue</a:t>
            </a:r>
            <a:r>
              <a:rPr lang="de-DE" sz="1050" baseline="0" dirty="0"/>
              <a:t> Folien immer über die Schaltfläche „Neue Folie“ einfügen! </a:t>
            </a:r>
            <a:endParaRPr lang="de-DE" sz="1050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65180942-CD66-C915-D81A-8C04A3FFC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1052696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Hausärztinnen- und Hausärzteverband Baden-Württemberg | Reiter "Einfügen"/ "Kopf-Fußzeile": Name des Referenten oder Autoren, Position</a:t>
            </a:r>
          </a:p>
        </p:txBody>
      </p:sp>
    </p:spTree>
    <p:extLst>
      <p:ext uri="{BB962C8B-B14F-4D97-AF65-F5344CB8AC3E}">
        <p14:creationId xmlns:p14="http://schemas.microsoft.com/office/powerpoint/2010/main" val="3085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13" r:id="rId2"/>
    <p:sldLayoutId id="2147483703" r:id="rId3"/>
    <p:sldLayoutId id="2147483705" r:id="rId4"/>
    <p:sldLayoutId id="2147483746" r:id="rId5"/>
    <p:sldLayoutId id="2147483712" r:id="rId6"/>
    <p:sldLayoutId id="2147483707" r:id="rId7"/>
    <p:sldLayoutId id="2147483708" r:id="rId8"/>
    <p:sldLayoutId id="2147483709" r:id="rId9"/>
    <p:sldLayoutId id="2147483714" r:id="rId10"/>
    <p:sldLayoutId id="2147483716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b="0" kern="1200" cap="all" baseline="0">
          <a:solidFill>
            <a:srgbClr val="004F9F"/>
          </a:solidFill>
          <a:latin typeface="HelveticaNeueLT Std Med" panose="020B0604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Wingdings" panose="05000000000000000000" pitchFamily="2" charset="2"/>
        <a:buChar char="§"/>
        <a:defRPr lang="de-DE" sz="1800" kern="1200" spc="10" baseline="0" dirty="0" smtClean="0">
          <a:solidFill>
            <a:srgbClr val="626262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lang="de-DE" sz="1800" kern="1200" spc="10" baseline="0" dirty="0" smtClean="0">
          <a:solidFill>
            <a:srgbClr val="626262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lang="de-DE" sz="1800" kern="1200" spc="10" baseline="0" dirty="0" smtClean="0">
          <a:solidFill>
            <a:srgbClr val="626262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lang="de-DE" sz="1800" kern="1200" spc="10" baseline="0" dirty="0" smtClean="0">
          <a:solidFill>
            <a:srgbClr val="626262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4pPr>
      <a:lvl5pPr marL="21145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lang="de-DE" sz="1800" kern="1200" spc="10" baseline="0" dirty="0">
          <a:solidFill>
            <a:srgbClr val="626262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>
          <p15:clr>
            <a:srgbClr val="F26B43"/>
          </p15:clr>
        </p15:guide>
        <p15:guide id="2" pos="7301">
          <p15:clr>
            <a:srgbClr val="F26B43"/>
          </p15:clr>
        </p15:guide>
        <p15:guide id="4" orient="horz" pos="3864">
          <p15:clr>
            <a:srgbClr val="F26B43"/>
          </p15:clr>
        </p15:guide>
        <p15:guide id="5" orient="horz" pos="4003">
          <p15:clr>
            <a:srgbClr val="F26B43"/>
          </p15:clr>
        </p15:guide>
        <p15:guide id="6" orient="horz" pos="424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Überschrift: Ideal 1-zeilig, </a:t>
            </a:r>
            <a:r>
              <a:rPr lang="de-DE" dirty="0" err="1"/>
              <a:t>mAximal</a:t>
            </a:r>
            <a:r>
              <a:rPr lang="de-DE" dirty="0"/>
              <a:t> 2-Zeilig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11136560" y="6356351"/>
            <a:ext cx="453048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1"/>
                </a:solidFill>
                <a:latin typeface="HelveticaNeueLT Std Lt" panose="020B0403020202020204" pitchFamily="34" charset="0"/>
              </a:defRPr>
            </a:lvl1pPr>
          </a:lstStyle>
          <a:p>
            <a:fld id="{9E82CC3C-1DC0-4FDA-9590-6CC506AB6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609600" y="6885384"/>
            <a:ext cx="9433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Falls kein Referent angegeben wird, bitte Längsstrich aus der Fußzeile entfernen.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8688288" y="6919500"/>
            <a:ext cx="9433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Festes</a:t>
            </a:r>
            <a:r>
              <a:rPr lang="de-DE" sz="1050" baseline="0" dirty="0"/>
              <a:t> Datum: „Einfügen“/“Kopf-Fußzeile“/“Datum“ -&gt; „Fest“</a:t>
            </a:r>
            <a:endParaRPr lang="de-DE" sz="1050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582689" y="7063516"/>
            <a:ext cx="9433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Sollte die</a:t>
            </a:r>
            <a:r>
              <a:rPr lang="de-DE" sz="1050" baseline="0" dirty="0"/>
              <a:t> Fußzeile falsch formatiert sein: Rechtsklick auf die Folie in der Seitenleiste </a:t>
            </a:r>
            <a:r>
              <a:rPr lang="de-DE" sz="1050" baseline="0" dirty="0">
                <a:sym typeface="Wingdings" panose="05000000000000000000" pitchFamily="2" charset="2"/>
              </a:rPr>
              <a:t> Layout  Eingestelltes Layout erneut auswählen.</a:t>
            </a:r>
            <a:endParaRPr lang="de-DE" sz="1050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89644" y="-281300"/>
            <a:ext cx="39742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Neue</a:t>
            </a:r>
            <a:r>
              <a:rPr lang="de-DE" sz="1050" baseline="0" dirty="0"/>
              <a:t> Folien immer über die Schaltfläche „Neue Folie“ einfügen! </a:t>
            </a:r>
            <a:endParaRPr lang="de-DE" sz="1050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65180942-CD66-C915-D81A-8C04A3FFC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1052696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Hausärztinnen- und Hausärzteverband Baden-Württemberg | Reiter "Einfügen"/ "Kopf-Fußzeile": Name des Referenten oder Autoren, Position</a:t>
            </a:r>
          </a:p>
        </p:txBody>
      </p:sp>
    </p:spTree>
    <p:extLst>
      <p:ext uri="{BB962C8B-B14F-4D97-AF65-F5344CB8AC3E}">
        <p14:creationId xmlns:p14="http://schemas.microsoft.com/office/powerpoint/2010/main" val="849633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5" r:id="rId2"/>
    <p:sldLayoutId id="2147483737" r:id="rId3"/>
    <p:sldLayoutId id="2147483742" r:id="rId4"/>
    <p:sldLayoutId id="214748374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b="0" kern="1200" cap="all" baseline="0">
          <a:solidFill>
            <a:schemeClr val="bg1"/>
          </a:solidFill>
          <a:latin typeface="HelveticaNeueLT Std Med" panose="020B0604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Wingdings" panose="05000000000000000000" pitchFamily="2" charset="2"/>
        <a:buChar char="§"/>
        <a:defRPr lang="de-DE" sz="1800" kern="1200" spc="10" baseline="0" dirty="0" smtClean="0">
          <a:solidFill>
            <a:schemeClr val="bg1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lang="de-DE" sz="1800" kern="1200" spc="10" baseline="0" dirty="0" smtClean="0">
          <a:solidFill>
            <a:schemeClr val="bg1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lang="de-DE" sz="1800" kern="1200" spc="10" baseline="0" dirty="0" smtClean="0">
          <a:solidFill>
            <a:schemeClr val="bg1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lang="de-DE" sz="1800" kern="1200" spc="10" baseline="0" dirty="0" smtClean="0">
          <a:solidFill>
            <a:schemeClr val="bg1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4pPr>
      <a:lvl5pPr marL="21145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lang="de-DE" sz="1800" kern="1200" spc="10" baseline="0" dirty="0">
          <a:solidFill>
            <a:schemeClr val="bg1"/>
          </a:solidFill>
          <a:latin typeface="HelveticaNeueLT Std Lt" panose="020B040302020202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>
          <p15:clr>
            <a:srgbClr val="F26B43"/>
          </p15:clr>
        </p15:guide>
        <p15:guide id="2" pos="7301">
          <p15:clr>
            <a:srgbClr val="F26B43"/>
          </p15:clr>
        </p15:guide>
        <p15:guide id="4" orient="horz" pos="3864">
          <p15:clr>
            <a:srgbClr val="F26B43"/>
          </p15:clr>
        </p15:guide>
        <p15:guide id="5" orient="horz" pos="4003">
          <p15:clr>
            <a:srgbClr val="F26B43"/>
          </p15:clr>
        </p15:guide>
        <p15:guide id="6" orient="horz" pos="424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163B036-D5FC-7BA7-FD1E-9CAB1415E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Petition zur Rettung der Hausarztpraxen</a:t>
            </a:r>
            <a:br>
              <a:rPr lang="de-DE" dirty="0"/>
            </a:br>
            <a:r>
              <a:rPr lang="de-DE" sz="1600" cap="none" dirty="0"/>
              <a:t>Unterschriften sammeln für die Stärkung der hausärztlichen Versorgung - Ihre Unterstützung zählt!</a:t>
            </a:r>
            <a:endParaRPr lang="de-DE" dirty="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DCF2018-1A5F-BA60-698F-E40B0224C8D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005229" y="1743483"/>
            <a:ext cx="7221739" cy="25436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>
                <a:solidFill>
                  <a:srgbClr val="004F9F"/>
                </a:solidFill>
                <a:latin typeface="+mj-lt"/>
              </a:rPr>
              <a:t>UNSERE FORDERUNGEN:</a:t>
            </a:r>
          </a:p>
          <a:p>
            <a:pPr lvl="1"/>
            <a:r>
              <a:rPr lang="de-DE" dirty="0">
                <a:latin typeface="+mj-lt"/>
              </a:rPr>
              <a:t>Hausarztzentrierte Versorgung (HZV) stärken</a:t>
            </a:r>
          </a:p>
          <a:p>
            <a:pPr lvl="2"/>
            <a:r>
              <a:rPr lang="de-DE" dirty="0"/>
              <a:t>Die HZV als freiwilliges Primärarztsystem weiterentwickeln.</a:t>
            </a:r>
          </a:p>
          <a:p>
            <a:pPr lvl="1"/>
            <a:r>
              <a:rPr lang="de-DE" dirty="0">
                <a:latin typeface="+mj-lt"/>
              </a:rPr>
              <a:t>Faire Vergütung für alle Leistungen</a:t>
            </a:r>
          </a:p>
          <a:p>
            <a:pPr lvl="2"/>
            <a:r>
              <a:rPr lang="de-DE" dirty="0" err="1"/>
              <a:t>Entbudgetierung</a:t>
            </a:r>
            <a:r>
              <a:rPr lang="de-DE" dirty="0"/>
              <a:t> hausärztlicher Leistungen.</a:t>
            </a:r>
          </a:p>
          <a:p>
            <a:pPr lvl="1"/>
            <a:r>
              <a:rPr lang="de-DE" dirty="0">
                <a:latin typeface="+mj-lt"/>
              </a:rPr>
              <a:t>Teamstrukturen in Praxen sichern</a:t>
            </a:r>
          </a:p>
          <a:p>
            <a:pPr lvl="2"/>
            <a:r>
              <a:rPr lang="de-DE" dirty="0"/>
              <a:t>Einführung eines dynamischen Teampraxis-Zuschlags.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A4A0845-8671-3B24-7028-9E08E1EAD74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Hausärztinnen- und Hausärzteverband Baden-Württemberg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65508505-0EF5-BD50-FCB9-92FDE902CFC2}"/>
              </a:ext>
            </a:extLst>
          </p:cNvPr>
          <p:cNvSpPr txBox="1">
            <a:spLocks/>
          </p:cNvSpPr>
          <p:nvPr/>
        </p:nvSpPr>
        <p:spPr>
          <a:xfrm>
            <a:off x="4132990" y="4829352"/>
            <a:ext cx="7219594" cy="1623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rgbClr val="004F9F"/>
              </a:buClr>
              <a:buSzPct val="120000"/>
              <a:buFont typeface="Wingdings" panose="05000000000000000000" pitchFamily="2" charset="2"/>
              <a:buChar char="§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rgbClr val="004F9F"/>
              </a:buClr>
              <a:buSzPct val="120000"/>
              <a:buFont typeface="Arial" panose="020B0604020202020204" pitchFamily="34" charset="0"/>
              <a:buChar char="•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2pPr>
            <a:lvl3pPr marL="12573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rgbClr val="004F9F"/>
              </a:buClr>
              <a:buSzPct val="120000"/>
              <a:buFont typeface="Wingdings" panose="05000000000000000000" pitchFamily="2" charset="2"/>
              <a:buChar char="ü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3pPr>
            <a:lvl4pPr marL="17145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4pPr>
            <a:lvl5pPr marL="21717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de-DE" sz="1400" dirty="0">
                <a:latin typeface="+mj-lt"/>
              </a:rPr>
              <a:t>Wöchentliche Einreichung: </a:t>
            </a:r>
            <a:r>
              <a:rPr lang="de-DE" sz="1400" dirty="0"/>
              <a:t>Schicken Sie die Unterschriftenlisten wöchentlich per Mail oder Post an die angegebene Adresse </a:t>
            </a:r>
            <a:r>
              <a:rPr lang="de-DE" sz="1400" b="1" dirty="0">
                <a:solidFill>
                  <a:srgbClr val="FF0000"/>
                </a:solidFill>
              </a:rPr>
              <a:t>oder per Fax an: 0711 21747 599</a:t>
            </a:r>
            <a:endParaRPr lang="de-DE" sz="1400" b="1" dirty="0">
              <a:solidFill>
                <a:srgbClr val="E94E35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71BCDE1-38B9-AAF5-45A3-ADA87BA0CEAB}"/>
              </a:ext>
            </a:extLst>
          </p:cNvPr>
          <p:cNvSpPr txBox="1"/>
          <p:nvPr/>
        </p:nvSpPr>
        <p:spPr>
          <a:xfrm rot="863703">
            <a:off x="9826003" y="1849443"/>
            <a:ext cx="1757020" cy="369332"/>
          </a:xfrm>
          <a:prstGeom prst="rect">
            <a:avLst/>
          </a:prstGeom>
          <a:solidFill>
            <a:srgbClr val="004F9F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+mj-lt"/>
              </a:rPr>
              <a:t>bis 17.02.2025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DC7E3EF8-92F1-0E4E-39FC-267A25FB1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59146"/>
            <a:ext cx="3092956" cy="4376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8F66F673-5DEE-5544-4DBA-C9F830DAA52B}"/>
              </a:ext>
            </a:extLst>
          </p:cNvPr>
          <p:cNvSpPr txBox="1"/>
          <p:nvPr/>
        </p:nvSpPr>
        <p:spPr>
          <a:xfrm>
            <a:off x="5287887" y="5814823"/>
            <a:ext cx="5426151" cy="338554"/>
          </a:xfrm>
          <a:prstGeom prst="rect">
            <a:avLst/>
          </a:prstGeom>
          <a:solidFill>
            <a:srgbClr val="004F9F"/>
          </a:solidFill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/>
                </a:solidFill>
              </a:rPr>
              <a:t>Informationen und Unterschriftenlisten: </a:t>
            </a:r>
            <a:r>
              <a:rPr lang="de-DE" sz="1600" dirty="0">
                <a:solidFill>
                  <a:schemeClr val="bg1"/>
                </a:solidFill>
                <a:latin typeface="+mj-lt"/>
              </a:rPr>
              <a:t>haevbw.de/</a:t>
            </a:r>
            <a:r>
              <a:rPr lang="de-DE" sz="1600" dirty="0" err="1">
                <a:solidFill>
                  <a:schemeClr val="bg1"/>
                </a:solidFill>
                <a:latin typeface="+mj-lt"/>
              </a:rPr>
              <a:t>petition</a:t>
            </a:r>
            <a:endParaRPr lang="de-DE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2DBDF5B6-9046-0B70-C1DB-5DFD0A1E0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9665" y="5373216"/>
            <a:ext cx="810951" cy="804748"/>
          </a:xfrm>
          <a:prstGeom prst="rect">
            <a:avLst/>
          </a:prstGeom>
        </p:spPr>
      </p:pic>
      <p:sp>
        <p:nvSpPr>
          <p:cNvPr id="23" name="Inhaltsplatzhalter 8">
            <a:extLst>
              <a:ext uri="{FF2B5EF4-FFF2-40B4-BE49-F238E27FC236}">
                <a16:creationId xmlns:a16="http://schemas.microsoft.com/office/drawing/2014/main" id="{70AF839B-8FA0-DF23-B238-9103F64D3848}"/>
              </a:ext>
            </a:extLst>
          </p:cNvPr>
          <p:cNvSpPr txBox="1">
            <a:spLocks/>
          </p:cNvSpPr>
          <p:nvPr/>
        </p:nvSpPr>
        <p:spPr>
          <a:xfrm>
            <a:off x="4132990" y="4406668"/>
            <a:ext cx="7689244" cy="1623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rgbClr val="004F9F"/>
              </a:buClr>
              <a:buSzPct val="120000"/>
              <a:buFont typeface="Wingdings" panose="05000000000000000000" pitchFamily="2" charset="2"/>
              <a:buChar char="§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rgbClr val="004F9F"/>
              </a:buClr>
              <a:buSzPct val="120000"/>
              <a:buFont typeface="Arial" panose="020B0604020202020204" pitchFamily="34" charset="0"/>
              <a:buChar char="•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2pPr>
            <a:lvl3pPr marL="12573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rgbClr val="004F9F"/>
              </a:buClr>
              <a:buSzPct val="120000"/>
              <a:buFont typeface="Wingdings" panose="05000000000000000000" pitchFamily="2" charset="2"/>
              <a:buChar char="ü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3pPr>
            <a:lvl4pPr marL="17145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4pPr>
            <a:lvl5pPr marL="21717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lang="de-DE" sz="1800" kern="1200" spc="10" baseline="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de-DE" sz="1400" dirty="0">
                <a:latin typeface="+mj-lt"/>
              </a:rPr>
              <a:t>Unterschriften sammeln: </a:t>
            </a:r>
            <a:r>
              <a:rPr lang="de-DE" sz="1400" dirty="0"/>
              <a:t>Motivieren Sie Ihre </a:t>
            </a:r>
            <a:r>
              <a:rPr lang="de-DE" sz="1400" dirty="0" err="1"/>
              <a:t>Patient:innen</a:t>
            </a:r>
            <a:r>
              <a:rPr lang="de-DE" sz="1400" dirty="0"/>
              <a:t>, die Petition zu unterschreiben.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86D8AA6-0170-7A47-B75E-1ED93ECCD429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+mj-lt"/>
              </a:rPr>
              <a:t>WICHTIG: Bitte beachten Sie unseren Hinweis zum Faxversand der Unterschriftenlisten auf: </a:t>
            </a:r>
            <a:r>
              <a:rPr lang="de-DE" sz="1800" dirty="0">
                <a:solidFill>
                  <a:schemeClr val="bg1"/>
                </a:solidFill>
                <a:latin typeface="+mj-lt"/>
              </a:rPr>
              <a:t>haevbw.de/</a:t>
            </a:r>
            <a:r>
              <a:rPr lang="de-DE" sz="1800" dirty="0" err="1">
                <a:solidFill>
                  <a:schemeClr val="bg1"/>
                </a:solidFill>
                <a:latin typeface="+mj-lt"/>
              </a:rPr>
              <a:t>petition</a:t>
            </a:r>
            <a:endParaRPr lang="de-DE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5002075"/>
      </p:ext>
    </p:extLst>
  </p:cSld>
  <p:clrMapOvr>
    <a:masterClrMapping/>
  </p:clrMapOvr>
</p:sld>
</file>

<file path=ppt/theme/theme1.xml><?xml version="1.0" encoding="utf-8"?>
<a:theme xmlns:a="http://schemas.openxmlformats.org/drawingml/2006/main" name="HÄVBW_v1.0">
  <a:themeElements>
    <a:clrScheme name="HÄVBW- Farbwelt">
      <a:dk1>
        <a:sysClr val="windowText" lastClr="000000"/>
      </a:dk1>
      <a:lt1>
        <a:sysClr val="window" lastClr="FFFFFF"/>
      </a:lt1>
      <a:dk2>
        <a:srgbClr val="004F9F"/>
      </a:dk2>
      <a:lt2>
        <a:srgbClr val="E6E6E6"/>
      </a:lt2>
      <a:accent1>
        <a:srgbClr val="004F9F"/>
      </a:accent1>
      <a:accent2>
        <a:srgbClr val="C31924"/>
      </a:accent2>
      <a:accent3>
        <a:srgbClr val="319F49"/>
      </a:accent3>
      <a:accent4>
        <a:srgbClr val="EFD522"/>
      </a:accent4>
      <a:accent5>
        <a:srgbClr val="4BACC6"/>
      </a:accent5>
      <a:accent6>
        <a:srgbClr val="F79646"/>
      </a:accent6>
      <a:hlink>
        <a:srgbClr val="7F7F7F"/>
      </a:hlink>
      <a:folHlink>
        <a:srgbClr val="BFBFBF"/>
      </a:folHlink>
    </a:clrScheme>
    <a:fontScheme name="HÄVBW">
      <a:majorFont>
        <a:latin typeface="HelveticaNeueLT Std Med"/>
        <a:ea typeface=""/>
        <a:cs typeface=""/>
      </a:majorFont>
      <a:minorFont>
        <a:latin typeface="HelveticaNeueLT Std L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äsentation10" id="{B3AF901B-0ADB-B041-B4F0-A945D895337B}" vid="{F7628DBC-8C32-5D49-97FB-B88ACD4E90E9}"/>
    </a:ext>
  </a:extLst>
</a:theme>
</file>

<file path=ppt/theme/theme2.xml><?xml version="1.0" encoding="utf-8"?>
<a:theme xmlns:a="http://schemas.openxmlformats.org/drawingml/2006/main" name="1_HÄVBW_v1.0">
  <a:themeElements>
    <a:clrScheme name="HÄVBW- Farbwelt">
      <a:dk1>
        <a:sysClr val="windowText" lastClr="000000"/>
      </a:dk1>
      <a:lt1>
        <a:sysClr val="window" lastClr="FFFFFF"/>
      </a:lt1>
      <a:dk2>
        <a:srgbClr val="004F9F"/>
      </a:dk2>
      <a:lt2>
        <a:srgbClr val="E6E6E6"/>
      </a:lt2>
      <a:accent1>
        <a:srgbClr val="004F9F"/>
      </a:accent1>
      <a:accent2>
        <a:srgbClr val="C31924"/>
      </a:accent2>
      <a:accent3>
        <a:srgbClr val="319F49"/>
      </a:accent3>
      <a:accent4>
        <a:srgbClr val="EFD522"/>
      </a:accent4>
      <a:accent5>
        <a:srgbClr val="4BACC6"/>
      </a:accent5>
      <a:accent6>
        <a:srgbClr val="F79646"/>
      </a:accent6>
      <a:hlink>
        <a:srgbClr val="7F7F7F"/>
      </a:hlink>
      <a:folHlink>
        <a:srgbClr val="BFBFBF"/>
      </a:folHlink>
    </a:clrScheme>
    <a:fontScheme name="HÄVBW">
      <a:majorFont>
        <a:latin typeface="HelveticaNeueLT Std Med"/>
        <a:ea typeface=""/>
        <a:cs typeface=""/>
      </a:majorFont>
      <a:minorFont>
        <a:latin typeface="HelveticaNeueLT Std L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äsentation10" id="{B3AF901B-0ADB-B041-B4F0-A945D895337B}" vid="{317209DD-7138-EC46-A2F4-67358E8D77A5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HAEVBW_Praesentationsvorlage</Template>
  <TotalTime>0</TotalTime>
  <Words>125</Words>
  <Application>Microsoft Office PowerPoint</Application>
  <PresentationFormat>Breitbild</PresentationFormat>
  <Paragraphs>14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Georgia</vt:lpstr>
      <vt:lpstr>HelveticaNeueLT Std Lt</vt:lpstr>
      <vt:lpstr>HelveticaNeueLT Std Med</vt:lpstr>
      <vt:lpstr>Wingdings</vt:lpstr>
      <vt:lpstr>HÄVBW_v1.0</vt:lpstr>
      <vt:lpstr>1_HÄVBW_v1.0</vt:lpstr>
      <vt:lpstr>Petition zur Rettung der Hausarztpraxen Unterschriften sammeln für die Stärkung der hausärztlichen Versorgung - Ihre Unterstützung zählt!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Petition zur Rettung der Hausarztpraxen Unterschriften sammeln für die Stärkung der hausärztlichen Versorgung - Ihre Unterstützung zählt!</dc:title>
  <dc:creator>Bareiß, Felix</dc:creator>
  <cp:lastModifiedBy>Krug, Kim Dennis</cp:lastModifiedBy>
  <cp:revision>5</cp:revision>
  <cp:lastPrinted>2019-11-05T10:54:12Z</cp:lastPrinted>
  <dcterms:created xsi:type="dcterms:W3CDTF">2025-01-09T10:50:12Z</dcterms:created>
  <dcterms:modified xsi:type="dcterms:W3CDTF">2025-01-17T13:24:36Z</dcterms:modified>
</cp:coreProperties>
</file>